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j5De94RkvXq52oD+EZKRfEpltm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e621d83b9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ee621d83b9_2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ea440d41d_11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eea440d41d_113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cb9458e8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ecb9458e8d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ea440d41d_11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eea440d41d_113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ea440d41d_11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eea440d41d_113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ea440d41d_11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 aggiornare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eea440d41d_113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02e1428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1502e1428a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A"/>
              </a:buClr>
              <a:buSzPts val="3300"/>
              <a:buFont typeface="Georgia"/>
              <a:buNone/>
              <a:defRPr>
                <a:solidFill>
                  <a:srgbClr val="475F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3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526D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" name="Google Shape;15;p13"/>
          <p:cNvCxnSpPr/>
          <p:nvPr/>
        </p:nvCxnSpPr>
        <p:spPr>
          <a:xfrm>
            <a:off x="155575" y="2419350"/>
            <a:ext cx="8832850" cy="0"/>
          </a:xfrm>
          <a:prstGeom prst="straightConnector1">
            <a:avLst/>
          </a:prstGeom>
          <a:noFill/>
          <a:ln cap="flat" cmpd="sng" w="11425">
            <a:solidFill>
              <a:srgbClr val="475F9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13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cap="flat" cmpd="sng" w="9525">
            <a:solidFill>
              <a:srgbClr val="475F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475F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3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A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475F9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B6B6B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58796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6AA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15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15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15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15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526D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15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cap="flat" cmpd="sng" w="9525">
            <a:solidFill>
              <a:srgbClr val="475F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7" name="Google Shape;37;p15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cap="flat" cmpd="sng" w="9525">
            <a:solidFill>
              <a:srgbClr val="475F9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" name="Google Shape;38;p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475F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15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A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475F9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B6B6B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58796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6AA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1600"/>
              <a:buFont typeface="Georgia"/>
              <a:buNone/>
              <a:defRPr b="0" i="0" sz="1600" u="none" cap="none" strike="noStrike">
                <a:solidFill>
                  <a:srgbClr val="475F9B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albaciscuole.gov.it/index.php?idpag=71" TargetMode="External"/><Relationship Id="rId4" Type="http://schemas.openxmlformats.org/officeDocument/2006/relationships/hyperlink" Target="http://www.albaciscuole.edu.it" TargetMode="External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N4mumVvM24e-G6pMkSgO5j0VIP0jbtUO/view?usp=sharin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1387188" y="1573925"/>
            <a:ext cx="64008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i="0" lang="en-US" sz="2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SCUOLA SECONDARIA DI PRIMO GRADO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1470" r="1148" t="0"/>
          <a:stretch/>
        </p:blipFill>
        <p:spPr>
          <a:xfrm>
            <a:off x="232650" y="331625"/>
            <a:ext cx="8709875" cy="12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49702">
            <a:off x="2236075" y="3385531"/>
            <a:ext cx="4464248" cy="215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e621d83b9_2_13"/>
          <p:cNvSpPr txBox="1"/>
          <p:nvPr>
            <p:ph type="title"/>
          </p:nvPr>
        </p:nvSpPr>
        <p:spPr>
          <a:xfrm>
            <a:off x="301625" y="228600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Varie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ee621d83b9_2_13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ee621d83b9_2_13"/>
          <p:cNvSpPr txBox="1"/>
          <p:nvPr>
            <p:ph idx="1" type="body"/>
          </p:nvPr>
        </p:nvSpPr>
        <p:spPr>
          <a:xfrm>
            <a:off x="301625" y="1527175"/>
            <a:ext cx="8504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Raccomandato abbigliamento consono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Eseguire i compiti assegnati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Controllare registro Nuvola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Esoneri </a:t>
            </a:r>
            <a:r>
              <a:rPr i="1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tantum 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scienze motorie: </a:t>
            </a:r>
            <a:endParaRPr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530"/>
              <a:buNone/>
            </a:pP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vanno richiesti al docente di materia tramite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comunicazione sul registro elettronico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54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ee621d83b9_2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800" y="1464550"/>
            <a:ext cx="929801" cy="8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ee621d83b9_2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49472">
            <a:off x="7630063" y="1985539"/>
            <a:ext cx="1075648" cy="10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ee621d83b9_2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6362" y="3155949"/>
            <a:ext cx="1072668" cy="75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ee621d83b9_2_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9750" y="4100492"/>
            <a:ext cx="1244125" cy="113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lang="en-U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DIMENTICANZE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408375" y="2802350"/>
            <a:ext cx="8407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dimenticanze del materiale didattico e dei compiti contribuiscono all'assegnazione del voto di comportamento, nello specifico:</a:t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20 a 29 dimenticanze per quadrimestre, sarà assegnato un giudizio non superiore a BUONO;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oltre 29 dimenticanze complessive sarà assegnato un giudizio non superiore a DISCRETO.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Secondo quanto disposto dalla Legge 20 Agosto 2019, n. 92 e allegati, in sede di valutazione del comportamento dell'alunno, si ritiene che il Consiglio di Classe possa tener conto delle competenze conseguite nell'ambito del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insegnamento di educazione civica.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800" y="445822"/>
            <a:ext cx="2163950" cy="16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ea440d41d_113_15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eea440d41d_113_15"/>
          <p:cNvSpPr txBox="1"/>
          <p:nvPr/>
        </p:nvSpPr>
        <p:spPr>
          <a:xfrm>
            <a:off x="408375" y="2802350"/>
            <a:ext cx="77724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Alzare la mano per chiedere la parola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Aspettare il proprio turno per parlare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Rispettare le opinioni altrui senza commentare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Lasciare spazio di parola a tutti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Ascoltare le indicazioni fino alla fine prima di chiedere spiegazioni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Aspettare l’introduzione del docente prima di chiedere la parola.</a:t>
            </a:r>
            <a:endParaRPr b="1"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54" name="Google Shape;154;geea440d41d_113_15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lang="en-U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NORME DI BUON COMPORTAMENTO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eea440d41d_113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75" y="234000"/>
            <a:ext cx="20466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eea440d41d_113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900" y="474263"/>
            <a:ext cx="1566075" cy="15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b9458e8d_0_37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ecb9458e8d_0_37"/>
          <p:cNvSpPr txBox="1"/>
          <p:nvPr/>
        </p:nvSpPr>
        <p:spPr>
          <a:xfrm>
            <a:off x="408375" y="2802350"/>
            <a:ext cx="7772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Essere collaborativi con i compagni e tutto il personale scolastico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Chiedere aiuto ai docenti quando si è in difficoltà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Essere perseveranti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Rispettare le indicazioni date e le consegne</a:t>
            </a:r>
            <a:endParaRPr b="1"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63" name="Google Shape;163;gecb9458e8d_0_37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lang="en-U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NORME DI BUON COMPORTAMENTO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ecb9458e8d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75" y="234000"/>
            <a:ext cx="20466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ecb9458e8d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075" y="474263"/>
            <a:ext cx="1566072" cy="156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a440d41d_113_27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eea440d41d_113_27"/>
          <p:cNvSpPr txBox="1"/>
          <p:nvPr/>
        </p:nvSpPr>
        <p:spPr>
          <a:xfrm>
            <a:off x="408375" y="2802350"/>
            <a:ext cx="7610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Non correre né in aula ai cambi dell'ora né lungo i corridoi all'intervallo 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Mangiare solo all’intervallo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Bere solo al cambio dell’ora (portare la borraccia contenente solo acqua)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Salvo motivi seri riferiti al docente, non recarsi in bagno ad ogni cambio dell’ora.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Rimanere seduti al proprio posto salvo diversa indicazione del docente</a:t>
            </a:r>
            <a:endParaRPr b="1" i="0" sz="1600" u="none" cap="none" strike="noStrike">
              <a:solidFill>
                <a:schemeClr val="dk1"/>
              </a:solidFill>
            </a:endParaRPr>
          </a:p>
        </p:txBody>
      </p:sp>
      <p:sp>
        <p:nvSpPr>
          <p:cNvPr id="172" name="Google Shape;172;geea440d41d_113_27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lang="en-U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NORME DI BUON COMPORTAMENTO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eea440d41d_113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75" y="234000"/>
            <a:ext cx="2046600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eea440d41d_113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375" y="474263"/>
            <a:ext cx="1566075" cy="15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ea440d41d_113_21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eea440d41d_113_21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lang="en-U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NORME DI BUON COMPORTAMENTO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eea440d41d_113_21"/>
          <p:cNvSpPr txBox="1"/>
          <p:nvPr/>
        </p:nvSpPr>
        <p:spPr>
          <a:xfrm>
            <a:off x="408375" y="2649950"/>
            <a:ext cx="77724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Tenere il cellulare spento in cartella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Mantenere il proprio banco in ordine e pulito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Posizionare il proprio zaino sotto il banco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Portare sempre tutto il materiale richiesto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Avere cura di portare sempre con sé l’igienizzante</a:t>
            </a:r>
            <a:endParaRPr b="1" i="0" sz="1600" u="none" cap="none" strike="noStrike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</a:rPr>
              <a:t>Tenere sempre in cartella i fazzoletti di carta</a:t>
            </a:r>
            <a:endParaRPr b="1" i="0" sz="1600" u="none" cap="none" strike="noStrike">
              <a:solidFill>
                <a:schemeClr val="dk1"/>
              </a:solidFill>
            </a:endParaRPr>
          </a:p>
        </p:txBody>
      </p:sp>
      <p:pic>
        <p:nvPicPr>
          <p:cNvPr id="182" name="Google Shape;182;geea440d41d_113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675" y="234000"/>
            <a:ext cx="2046600" cy="20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ea440d41d_113_7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eea440d41d_113_7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i="0" lang="en-US" sz="4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ATTRIBUZIONE DEL VOTO </a:t>
            </a:r>
            <a:endParaRPr i="0" sz="40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eorgia"/>
              <a:buNone/>
            </a:pPr>
            <a:r>
              <a:rPr i="0" lang="en-US" sz="4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PROFITTO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eea440d41d_113_7"/>
          <p:cNvPicPr preferRelativeResize="0"/>
          <p:nvPr/>
        </p:nvPicPr>
        <p:blipFill rotWithShape="1">
          <a:blip r:embed="rId3">
            <a:alphaModFix/>
          </a:blip>
          <a:srcRect b="15910" l="13852" r="10823" t="9633"/>
          <a:stretch/>
        </p:blipFill>
        <p:spPr>
          <a:xfrm>
            <a:off x="7519850" y="577375"/>
            <a:ext cx="1453075" cy="14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eea440d41d_113_7"/>
          <p:cNvPicPr preferRelativeResize="0"/>
          <p:nvPr/>
        </p:nvPicPr>
        <p:blipFill rotWithShape="1">
          <a:blip r:embed="rId4">
            <a:alphaModFix/>
          </a:blip>
          <a:srcRect b="47718" l="0" r="55090" t="5526"/>
          <a:stretch/>
        </p:blipFill>
        <p:spPr>
          <a:xfrm>
            <a:off x="220100" y="2898525"/>
            <a:ext cx="4216476" cy="354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eea440d41d_113_7"/>
          <p:cNvPicPr preferRelativeResize="0"/>
          <p:nvPr/>
        </p:nvPicPr>
        <p:blipFill rotWithShape="1">
          <a:blip r:embed="rId4">
            <a:alphaModFix/>
          </a:blip>
          <a:srcRect b="0" l="0" r="55090" t="52095"/>
          <a:stretch/>
        </p:blipFill>
        <p:spPr>
          <a:xfrm>
            <a:off x="4732200" y="2727701"/>
            <a:ext cx="4048325" cy="348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Materie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301625" y="1755775"/>
            <a:ext cx="8622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3050" lvl="0" marL="273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Lettere 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(Italiano – Storia – Geografia):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Scienze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Inglese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lingua com.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(Francese o Spagnolo): 2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Musica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Scienze motorie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Calibri"/>
              <a:buChar char="⚫"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IRC</a:t>
            </a:r>
            <a:r>
              <a:rPr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 ora</a:t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SzPts val="1870"/>
              <a:buFont typeface="Calibri"/>
              <a:buChar char="⚫"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. Civica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: min 33 ore/anno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55575" lvl="0" marL="27432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424" y="2775363"/>
            <a:ext cx="2677801" cy="23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Orario delle lezioni e intervalli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35525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301625" y="1527175"/>
            <a:ext cx="850423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ora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8,15 – 9,1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ora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9,1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,02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CC0000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Intervallo</a:t>
            </a:r>
            <a:r>
              <a:rPr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,02</a:t>
            </a:r>
            <a:r>
              <a:rPr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– 10,</a:t>
            </a:r>
            <a:r>
              <a:rPr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ora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10,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11,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09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ora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11,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58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CC0000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Intervallo</a:t>
            </a:r>
            <a:r>
              <a:rPr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58</a:t>
            </a:r>
            <a:r>
              <a:rPr i="0" lang="en-US" sz="27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– 12,</a:t>
            </a:r>
            <a:r>
              <a:rPr lang="en-US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ora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12,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13,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05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ora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13,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03</a:t>
            </a:r>
            <a:endParaRPr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9525" y="2545100"/>
            <a:ext cx="2536150" cy="25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02e1428af_0_0"/>
          <p:cNvSpPr txBox="1"/>
          <p:nvPr>
            <p:ph type="title"/>
          </p:nvPr>
        </p:nvSpPr>
        <p:spPr>
          <a:xfrm>
            <a:off x="301625" y="228600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0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Entrate e uscite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1502e1428af_0_0"/>
          <p:cNvSpPr txBox="1"/>
          <p:nvPr/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502e1428af_0_0"/>
          <p:cNvSpPr txBox="1"/>
          <p:nvPr>
            <p:ph idx="1" type="body"/>
          </p:nvPr>
        </p:nvSpPr>
        <p:spPr>
          <a:xfrm>
            <a:off x="301625" y="1450975"/>
            <a:ext cx="85041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73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25"/>
              <a:buFont typeface="Calibri"/>
              <a:buChar char="⚫"/>
            </a:pPr>
            <a:r>
              <a:rPr i="0" lang="en-US" sz="2300" u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Accesso alle aule </a:t>
            </a:r>
            <a:r>
              <a:rPr lang="en-US" sz="23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alle ore 8,10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730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5"/>
              <a:buFont typeface="Calibri"/>
              <a:buChar char="⚫"/>
            </a:pPr>
            <a:r>
              <a:rPr b="1"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Inizio lezioni: ore 8,15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730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5"/>
              <a:buFont typeface="Calibri"/>
              <a:buChar char="⚫"/>
            </a:pPr>
            <a:r>
              <a:rPr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Ingresso dopo le ore 8,15: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giustifica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re (RE)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730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5"/>
              <a:buFont typeface="Calibri"/>
              <a:buChar char="⚫"/>
            </a:pPr>
            <a:r>
              <a:rPr i="0"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Uscite anticipate</a:t>
            </a:r>
            <a:r>
              <a:rPr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da giustificare (RE)</a:t>
            </a:r>
            <a:r>
              <a:rPr i="0" lang="en-US" sz="2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i="0"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deve essere </a:t>
            </a:r>
            <a:r>
              <a:rPr lang="en-US" sz="2300" u="sng">
                <a:latin typeface="Calibri"/>
                <a:ea typeface="Calibri"/>
                <a:cs typeface="Calibri"/>
                <a:sym typeface="Calibri"/>
              </a:rPr>
              <a:t>prelevato</a:t>
            </a:r>
            <a:r>
              <a:rPr i="0"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un adulto autorizzato</a:t>
            </a:r>
            <a:endParaRPr i="0" sz="23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Calibri"/>
              <a:buChar char="⚫"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Fine lezioni: ore 14,03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g1502e1428a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675" y="1435650"/>
            <a:ext cx="2069550" cy="20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Vita a scuola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301625" y="1527175"/>
            <a:ext cx="8504100" cy="4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3050" lvl="0" marL="2730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i="0" lang="en-US" sz="2500" u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Rispetto delle regole riportate nel «</a:t>
            </a:r>
            <a:r>
              <a:rPr i="0" lang="en-US" sz="2500" u="sng">
                <a:solidFill>
                  <a:srgbClr val="0070C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Regolamento di Istituto» e nel «Patto di corresponsabilità</a:t>
            </a:r>
            <a:r>
              <a:rPr i="0" lang="en-US" sz="2500" u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» p</a:t>
            </a:r>
            <a:r>
              <a:rPr lang="en-US" sz="25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resenti sul sito della scuola </a:t>
            </a:r>
            <a:r>
              <a:rPr lang="en-US" sz="2500" u="sng">
                <a:solidFill>
                  <a:schemeClr val="hlink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www.albaciscuole.edu.it</a:t>
            </a:r>
            <a:r>
              <a:rPr lang="en-US" sz="25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Divieto ai genitori di portare a scuola 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 didattico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merende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durante l’orario scolastico, ad eccezione di occhiali, chiavi di casa e medicinali autorizzati.</a:t>
            </a:r>
            <a:endParaRPr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momento per andare ai 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 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l’intervallo; salvo casi eccezionali non è consentito accedere ai servizi nelle ore successive agli intervalli (III e V ora).</a:t>
            </a:r>
            <a:endParaRPr/>
          </a:p>
          <a:p>
            <a:pPr indent="-139382" lvl="0" marL="27432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9410">
            <a:off x="6468226" y="2196825"/>
            <a:ext cx="1675774" cy="16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Salute e sicurezza degli alunni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301625" y="1374775"/>
            <a:ext cx="7457700" cy="50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3050" lvl="0" marL="2730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di farmaci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vedere protocollo riportato sul sito (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gni somministrazione deve essere autorizzata dai tutori).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Allergie e intolleranze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compilare appositi campi del registro Nuvola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Merende</a:t>
            </a: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ciascun alunno consuma la propria e non può scambiarla con altri. La scuola declina ogni respo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nsabilità a riguardo.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Calibri"/>
              <a:buChar char="⚫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vietato portare a scuola oggetti pericolosi.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3650" y="1501500"/>
            <a:ext cx="1057425" cy="8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 b="28642" l="0" r="0" t="0"/>
          <a:stretch/>
        </p:blipFill>
        <p:spPr>
          <a:xfrm>
            <a:off x="7859499" y="2703775"/>
            <a:ext cx="976525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759325" y="4009000"/>
            <a:ext cx="1237999" cy="12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9900" y="5556796"/>
            <a:ext cx="1057426" cy="925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Cellulare, giochi e oggetti di valore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301625" y="2441550"/>
            <a:ext cx="7063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pportuno lasciare a casa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lo s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martphone: la scuola garantisce ogni tipo di comunicazione urgente.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portat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scuola, va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tenuto 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spent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separat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 cor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vietato portare giochi personali</a:t>
            </a: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sconsigliato portare oggetti di valore e denaro.</a:t>
            </a:r>
            <a:endParaRPr i="0" sz="2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7755" y="2294300"/>
            <a:ext cx="1329201" cy="187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76200" y="1524000"/>
            <a:ext cx="894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Responsabilità degli oggetti personali: è del proprietario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4599" y="5481149"/>
            <a:ext cx="1554074" cy="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1091" y="4298574"/>
            <a:ext cx="1194935" cy="9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Comunicazioni scuola – famiglia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301625" y="1527175"/>
            <a:ext cx="85041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Calibri"/>
              <a:buChar char="⚫"/>
            </a:pPr>
            <a:r>
              <a:rPr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elettronico: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Calibri"/>
              <a:buChar char="⚪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i genitori hanno ricevuto le credenziali di accesso al registro elettronico Nuvola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Calibri"/>
              <a:buChar char="⚪"/>
            </a:pPr>
            <a:r>
              <a:rPr i="0" lang="en-US" sz="2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 caso di problemi</a:t>
            </a:r>
            <a:r>
              <a:rPr i="0" lang="en-US" sz="2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occorre compilare il Modulo Google per richiedere assistenza (v. Sito scuola)</a:t>
            </a:r>
            <a:r>
              <a:rPr i="0" lang="en-US" sz="2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PER URGENZE VA FATTA INVIARE COMUNICAZIONE DAI GENITORI TRAMITE REGISTRO ELETTRONICO (entro le ore 17 dal lunedì al venerdì).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7725" y="4692625"/>
            <a:ext cx="1645650" cy="17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F9B"/>
              </a:buClr>
              <a:buSzPts val="3300"/>
              <a:buFont typeface="Georgia"/>
              <a:buNone/>
            </a:pPr>
            <a:r>
              <a:rPr i="0" lang="en-US" sz="4000" u="none">
                <a:solidFill>
                  <a:srgbClr val="475F9B"/>
                </a:solidFill>
                <a:latin typeface="Calibri"/>
                <a:ea typeface="Calibri"/>
                <a:cs typeface="Calibri"/>
                <a:sym typeface="Calibri"/>
              </a:rPr>
              <a:t>Iniziative a supporto della didattica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1"/>
          <p:cNvSpPr txBox="1"/>
          <p:nvPr/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eorgia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Istituto comprensivo "E. da Rotterdam"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301625" y="1527175"/>
            <a:ext cx="850423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616" lvl="0" marL="27305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⚫"/>
            </a:pPr>
            <a:r>
              <a:rPr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Amici di scuola (Esselunga): la scuola aderirà all’iniziativa</a:t>
            </a:r>
            <a:endParaRPr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616" lvl="0" marL="27305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Calibri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 click per la scuola (Amazon)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41616" lvl="0" marL="27305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Calibri"/>
              <a:buChar char="⚫"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Google Workspace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for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8610" lvl="1" marL="91440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260"/>
              <a:buFont typeface="Calibri"/>
              <a:buChar char="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Classroom (aula virtuale)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8610" lvl="1" marL="91440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260"/>
              <a:buFont typeface="Calibri"/>
              <a:buChar char="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Meet ( colloqui con i genitori)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8610" lvl="1" marL="91440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260"/>
              <a:buFont typeface="Calibri"/>
              <a:buChar char="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Drive (spazio di archiviazione file)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8610" lvl="1" marL="91440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260"/>
              <a:buFont typeface="Calibri"/>
              <a:buChar char="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Documenti, Fogli, Presentazioni, Sites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8610" lvl="1" marL="91440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SzPts val="1260"/>
              <a:buFont typeface="Calibri"/>
              <a:buChar char="⚪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Gmail (per RICEVERE comunicazioni dai docenti)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28587" lvl="0" marL="274320" marR="0" rtl="0" algn="l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6125" y="3492375"/>
            <a:ext cx="2308301" cy="23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ittà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ittà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2017-09-06T06:40:08Z</dcterms:created>
  <dc:creator>Roberto Greco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